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6"/>
  </p:notesMasterIdLst>
  <p:sldIdLst>
    <p:sldId id="256" r:id="rId2"/>
    <p:sldId id="257" r:id="rId3"/>
    <p:sldId id="329" r:id="rId4"/>
    <p:sldId id="258" r:id="rId5"/>
    <p:sldId id="259" r:id="rId6"/>
    <p:sldId id="260" r:id="rId7"/>
    <p:sldId id="261" r:id="rId8"/>
    <p:sldId id="333" r:id="rId9"/>
    <p:sldId id="263" r:id="rId10"/>
    <p:sldId id="317" r:id="rId11"/>
    <p:sldId id="319" r:id="rId12"/>
    <p:sldId id="331" r:id="rId13"/>
    <p:sldId id="323" r:id="rId14"/>
    <p:sldId id="325" r:id="rId15"/>
    <p:sldId id="289" r:id="rId16"/>
    <p:sldId id="290" r:id="rId17"/>
    <p:sldId id="291" r:id="rId18"/>
    <p:sldId id="334" r:id="rId19"/>
    <p:sldId id="326" r:id="rId20"/>
    <p:sldId id="321" r:id="rId21"/>
    <p:sldId id="309" r:id="rId22"/>
    <p:sldId id="332" r:id="rId23"/>
    <p:sldId id="327" r:id="rId24"/>
    <p:sldId id="328" r:id="rId25"/>
    <p:sldId id="275" r:id="rId26"/>
    <p:sldId id="276" r:id="rId27"/>
    <p:sldId id="304" r:id="rId28"/>
    <p:sldId id="277" r:id="rId29"/>
    <p:sldId id="278" r:id="rId30"/>
    <p:sldId id="279" r:id="rId31"/>
    <p:sldId id="280" r:id="rId32"/>
    <p:sldId id="281" r:id="rId33"/>
    <p:sldId id="282" r:id="rId34"/>
    <p:sldId id="312" r:id="rId35"/>
    <p:sldId id="283" r:id="rId36"/>
    <p:sldId id="307" r:id="rId37"/>
    <p:sldId id="284" r:id="rId38"/>
    <p:sldId id="308" r:id="rId39"/>
    <p:sldId id="285" r:id="rId40"/>
    <p:sldId id="286" r:id="rId41"/>
    <p:sldId id="287" r:id="rId42"/>
    <p:sldId id="306" r:id="rId43"/>
    <p:sldId id="305" r:id="rId44"/>
    <p:sldId id="311"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SimSun" panose="02010600030101010101" pitchFamily="2" charset="-122"/>
      <p:regular r:id="rId51"/>
    </p:embeddedFont>
    <p:embeddedFont>
      <p:font typeface="Arial Black" panose="020B0A04020102020204" pitchFamily="34" charset="0"/>
      <p:bold r:id="rId52"/>
    </p:embeddedFont>
    <p:embeddedFont>
      <p:font typeface="Roboto" panose="020B060402020202020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38</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0246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4/6/2016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53274"/>
            <a:ext cx="2808000" cy="3163500"/>
          </a:xfrm>
        </p:spPr>
        <p:txBody>
          <a:bodyPr>
            <a:normAutofit/>
          </a:bodyPr>
          <a:lstStyle/>
          <a:p>
            <a:pPr algn="just"/>
            <a:r>
              <a:rPr lang="en-PH" b="0" dirty="0" smtClean="0">
                <a:solidFill>
                  <a:schemeClr val="tx1"/>
                </a:solidFill>
              </a:rPr>
              <a:t>By analysing the data, </a:t>
            </a:r>
            <a:r>
              <a:rPr lang="en-PH" dirty="0" smtClean="0">
                <a:solidFill>
                  <a:schemeClr val="tx1"/>
                </a:solidFill>
              </a:rPr>
              <a:t>Feature </a:t>
            </a:r>
            <a:r>
              <a:rPr lang="en-PH" dirty="0">
                <a:solidFill>
                  <a:schemeClr val="tx1"/>
                </a:solidFill>
              </a:rPr>
              <a:t>Selection using Forward Search with kNN (k=5)</a:t>
            </a:r>
            <a:r>
              <a:rPr lang="en-PH" b="0" dirty="0">
                <a:solidFill>
                  <a:schemeClr val="tx1"/>
                </a:solidFill>
              </a:rPr>
              <a:t> is found to be the best classifier</a:t>
            </a:r>
            <a:r>
              <a:rPr lang="en-PH" b="0" dirty="0" smtClean="0">
                <a:solidFill>
                  <a:schemeClr val="tx1"/>
                </a:solidFill>
              </a:rPr>
              <a:t>.</a:t>
            </a:r>
          </a:p>
          <a:p>
            <a:pPr algn="just"/>
            <a:endParaRPr lang="en-PH" b="0" dirty="0" smtClean="0">
              <a:solidFill>
                <a:schemeClr val="tx1"/>
              </a:solidFill>
            </a:endParaRPr>
          </a:p>
          <a:p>
            <a:pPr algn="just"/>
            <a:r>
              <a:rPr lang="en-PH" b="0" dirty="0" smtClean="0">
                <a:solidFill>
                  <a:schemeClr val="tx1"/>
                </a:solidFill>
              </a:rPr>
              <a:t>Feature </a:t>
            </a:r>
            <a:r>
              <a:rPr lang="en-PH" b="0" dirty="0">
                <a:solidFill>
                  <a:schemeClr val="tx1"/>
                </a:solidFill>
              </a:rPr>
              <a:t>Selection using Forward Search has greater performance and more consistent values compared to other processes. </a:t>
            </a:r>
            <a:endParaRPr lang="en-PH" b="0" dirty="0" smtClean="0">
              <a:solidFill>
                <a:schemeClr val="tx1"/>
              </a:solidFill>
            </a:endParaRPr>
          </a:p>
          <a:p>
            <a:pPr algn="just"/>
            <a:endParaRPr lang="en-PH" b="0" dirty="0" smtClean="0">
              <a:solidFill>
                <a:schemeClr val="tx1"/>
              </a:solidFill>
            </a:endParaRPr>
          </a:p>
          <a:p>
            <a:pPr algn="just"/>
            <a:r>
              <a:rPr lang="en-PH" b="0" dirty="0" smtClean="0">
                <a:solidFill>
                  <a:schemeClr val="tx1"/>
                </a:solidFill>
              </a:rPr>
              <a:t>MLP</a:t>
            </a:r>
            <a:r>
              <a:rPr lang="en-PH" b="0" dirty="0">
                <a:solidFill>
                  <a:schemeClr val="tx1"/>
                </a:solidFill>
              </a:rPr>
              <a:t>, Decision Trees and Bayesian </a:t>
            </a:r>
            <a:r>
              <a:rPr lang="en-PH" b="0" dirty="0" smtClean="0">
                <a:solidFill>
                  <a:schemeClr val="tx1"/>
                </a:solidFill>
              </a:rPr>
              <a:t>Network for all processes </a:t>
            </a:r>
            <a:r>
              <a:rPr lang="en-PH" b="0" dirty="0">
                <a:solidFill>
                  <a:schemeClr val="tx1"/>
                </a:solidFill>
              </a:rPr>
              <a:t>did not give greater results compared to kNN. </a:t>
            </a: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21524707"/>
              </p:ext>
            </p:extLst>
          </p:nvPr>
        </p:nvGraphicFramePr>
        <p:xfrm>
          <a:off x="2438120" y="1230760"/>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28584972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b="0" dirty="0"/>
              <a:t>Based on the SVM results above, true and false nodes are visible. The </a:t>
            </a:r>
            <a:r>
              <a:rPr lang="en-PH" sz="1200" b="0" dirty="0" err="1"/>
              <a:t>color</a:t>
            </a:r>
            <a:r>
              <a:rPr lang="en-PH" sz="1200" b="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
        <p:nvSpPr>
          <p:cNvPr id="7" name="Title 1"/>
          <p:cNvSpPr>
            <a:spLocks noGrp="1"/>
          </p:cNvSpPr>
          <p:nvPr>
            <p:ph type="title"/>
          </p:nvPr>
        </p:nvSpPr>
        <p:spPr>
          <a:xfrm>
            <a:off x="471900" y="738725"/>
            <a:ext cx="8222100" cy="767700"/>
          </a:xfrm>
        </p:spPr>
        <p:txBody>
          <a:bodyPr>
            <a:normAutofit fontScale="90000"/>
          </a:bodyPr>
          <a:lstStyle/>
          <a:p>
            <a:r>
              <a:rPr lang="en-US" dirty="0" smtClean="0"/>
              <a:t>Milestone 1: Diabetic Retinopathy</a:t>
            </a:r>
            <a:endParaRPr lang="en-US" dirty="0"/>
          </a:p>
        </p:txBody>
      </p:sp>
    </p:spTree>
    <p:extLst>
      <p:ext uri="{BB962C8B-B14F-4D97-AF65-F5344CB8AC3E}">
        <p14:creationId xmlns:p14="http://schemas.microsoft.com/office/powerpoint/2010/main" val="3998741159"/>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1429168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27322062"/>
              </p:ext>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51871508"/>
              </p:ext>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1866239"/>
              </p:ext>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9477356"/>
              </p:ext>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42730370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14000525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ext uri="{D42A27DB-BD31-4B8C-83A1-F6EECF244321}">
                <p14:modId xmlns:p14="http://schemas.microsoft.com/office/powerpoint/2010/main" val="3181221895"/>
              </p:ext>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25078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55939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Tree>
    <p:extLst>
      <p:ext uri="{BB962C8B-B14F-4D97-AF65-F5344CB8AC3E}">
        <p14:creationId xmlns:p14="http://schemas.microsoft.com/office/powerpoint/2010/main" val="13761772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19951556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13936376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b="0" dirty="0"/>
              <a:t>Based on all the maps, it is difficult to distinguish what kind of samples are assigned to the parts of the map especially with no labels on it. </a:t>
            </a:r>
            <a:endParaRPr lang="en-US" b="0" dirty="0" smtClean="0"/>
          </a:p>
          <a:p>
            <a:pPr marL="285750" indent="-285750">
              <a:buFont typeface="Arial" panose="020B0604020202020204" pitchFamily="34" charset="0"/>
              <a:buChar char="•"/>
            </a:pPr>
            <a:r>
              <a:rPr lang="en-US" b="0" dirty="0" smtClean="0"/>
              <a:t>Just </a:t>
            </a:r>
            <a:r>
              <a:rPr lang="en-US" b="0" dirty="0"/>
              <a:t>like the clustering process, the maps are unorganized though the map with 1000 training rounds is more “clean” compared to the others.</a:t>
            </a:r>
            <a:endParaRPr lang="en-PH" b="0" dirty="0"/>
          </a:p>
          <a:p>
            <a:endParaRPr lang="en-PH" b="0" dirty="0"/>
          </a:p>
        </p:txBody>
      </p:sp>
    </p:spTree>
    <p:extLst>
      <p:ext uri="{BB962C8B-B14F-4D97-AF65-F5344CB8AC3E}">
        <p14:creationId xmlns:p14="http://schemas.microsoft.com/office/powerpoint/2010/main" val="2807398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b="0" dirty="0" smtClean="0"/>
              <a:t>Even </a:t>
            </a:r>
            <a:r>
              <a:rPr lang="en-US" b="0" dirty="0"/>
              <a:t>with unsupervised learning, the dataset was still unorganized due to similarities of the data in the features. The data can still be used for analysis, but it will not be as accurate for predictions.  </a:t>
            </a:r>
            <a:endParaRPr lang="en-PH" b="0" dirty="0"/>
          </a:p>
          <a:p>
            <a:pPr lvl="0">
              <a:spcBef>
                <a:spcPts val="0"/>
              </a:spcBef>
              <a:buNone/>
            </a:pPr>
            <a:endParaRPr b="0" dirty="0"/>
          </a:p>
        </p:txBody>
      </p:sp>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b="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b="0"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b="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b="0" dirty="0"/>
              <a:t>Cluster </a:t>
            </a:r>
            <a:r>
              <a:rPr lang="en" b="0" dirty="0" smtClean="0"/>
              <a:t>2 </a:t>
            </a:r>
            <a:r>
              <a:rPr lang="en" b="0" dirty="0"/>
              <a:t>was chosen because both clusters were distinguishable from one another</a:t>
            </a:r>
          </a:p>
          <a:p>
            <a:pPr marL="457200" lvl="0" indent="-228600">
              <a:spcBef>
                <a:spcPts val="0"/>
              </a:spcBef>
              <a:buChar char="-"/>
            </a:pPr>
            <a:r>
              <a:rPr lang="en" b="0" dirty="0"/>
              <a:t>Both clustered data may be separated, however, the centroids of these two are similar that at some point, samples cannot be differentiated from one another</a:t>
            </a:r>
          </a:p>
        </p:txBody>
      </p:sp>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b="0" dirty="0" smtClean="0"/>
              <a:t>All </a:t>
            </a:r>
            <a:r>
              <a:rPr lang="en-US" b="0" dirty="0"/>
              <a:t>of the information here were taken at jitter set to a minimum producing a 10x10 SOM map with clear, specific, and distinct nodes that allows the classification of each sample more precise and accurate. </a:t>
            </a:r>
            <a:endParaRPr lang="en-US" b="0" dirty="0" smtClean="0"/>
          </a:p>
          <a:p>
            <a:pPr marL="285750" indent="-285750">
              <a:buFont typeface="Arial" panose="020B0604020202020204" pitchFamily="34" charset="0"/>
              <a:buChar char="•"/>
            </a:pPr>
            <a:r>
              <a:rPr lang="en-US" b="0" dirty="0" smtClean="0"/>
              <a:t>Although </a:t>
            </a:r>
            <a:r>
              <a:rPr lang="en-US" b="0" dirty="0"/>
              <a:t>the actual relationship between each node were not discussed, this still shows a limited display of the SOM of diabetes.</a:t>
            </a:r>
            <a:endParaRPr lang="en-PH" b="0" dirty="0"/>
          </a:p>
          <a:p>
            <a:endParaRPr lang="en-PH" b="0" dirty="0"/>
          </a:p>
        </p:txBody>
      </p:sp>
    </p:spTree>
    <p:extLst>
      <p:ext uri="{BB962C8B-B14F-4D97-AF65-F5344CB8AC3E}">
        <p14:creationId xmlns:p14="http://schemas.microsoft.com/office/powerpoint/2010/main" val="37473134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smtClean="0"/>
              <a:t>Dataset Building and Normalization</a:t>
            </a:r>
          </a:p>
          <a:p>
            <a:pPr marL="914400" lvl="1" indent="-330200" rtl="0">
              <a:spcBef>
                <a:spcPts val="0"/>
              </a:spcBef>
              <a:spcAft>
                <a:spcPts val="0"/>
              </a:spcAft>
              <a:buClr>
                <a:srgbClr val="666666"/>
              </a:buClr>
              <a:buSzPct val="100000"/>
              <a:buAutoNum type="arabicPeriod"/>
            </a:pPr>
            <a:r>
              <a:rPr lang="en" sz="1600" b="1" dirty="0" smtClean="0"/>
              <a:t>Source of Dataset: </a:t>
            </a:r>
            <a:r>
              <a:rPr lang="en" sz="1600" dirty="0" smtClean="0"/>
              <a:t>UCI Machine Learning Repository</a:t>
            </a:r>
          </a:p>
          <a:p>
            <a:pPr marL="914400" lvl="1" indent="-330200" rtl="0">
              <a:spcBef>
                <a:spcPts val="0"/>
              </a:spcBef>
              <a:spcAft>
                <a:spcPts val="0"/>
              </a:spcAft>
              <a:buClr>
                <a:srgbClr val="666666"/>
              </a:buClr>
              <a:buSzPct val="100000"/>
              <a:buAutoNum type="arabicPeriod"/>
            </a:pPr>
            <a:r>
              <a:rPr lang="en" sz="1600" b="1" dirty="0" smtClean="0"/>
              <a:t>Description </a:t>
            </a:r>
            <a:r>
              <a:rPr lang="en" sz="1600" b="1" dirty="0"/>
              <a:t>of Dataset (include the number of original features and the sample size): </a:t>
            </a:r>
          </a:p>
          <a:p>
            <a:pPr marL="914400" lvl="0" indent="457200" algn="just" rtl="0">
              <a:spcBef>
                <a:spcPts val="0"/>
              </a:spcBef>
              <a:spcAft>
                <a:spcPts val="0"/>
              </a:spcAft>
              <a:buNone/>
            </a:pPr>
            <a:r>
              <a:rPr lang="en" sz="1600" b="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smtClean="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MILESTONE 1: </a:t>
            </a:r>
            <a:r>
              <a:rPr lang="en-PH" dirty="0" err="1" smtClean="0"/>
              <a:t>SPambase</a:t>
            </a: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01396858"/>
              </p:ext>
            </p:extLst>
          </p:nvPr>
        </p:nvGraphicFramePr>
        <p:xfrm>
          <a:off x="1490103" y="1506425"/>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339091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4" name="Title 1"/>
          <p:cNvSpPr txBox="1">
            <a:spLocks/>
          </p:cNvSpPr>
          <p:nvPr/>
        </p:nvSpPr>
        <p:spPr>
          <a:xfrm>
            <a:off x="471900" y="738725"/>
            <a:ext cx="8222100" cy="767700"/>
          </a:xfrm>
          <a:prstGeom prst="rect">
            <a:avLst/>
          </a:prstGeom>
        </p:spPr>
        <p:txBody>
          <a:bodyPr vert="horz" lIns="91425" tIns="91425" rIns="91425" bIns="91425" rtlCol="0" anchor="ctr" anchorCtr="0">
            <a:normAutofit lnSpcReduction="10000"/>
          </a:bodyPr>
          <a:lstStyle>
            <a:lvl1pPr lvl="0" algn="l" defTabSz="914400" rtl="0" eaLnBrk="1" latinLnBrk="0" hangingPunct="1">
              <a:spcBef>
                <a:spcPts val="0"/>
              </a:spcBef>
              <a:buSzPct val="100000"/>
              <a:buNone/>
              <a:defRPr sz="4200" kern="1200" cap="all" spc="-60" baseline="0">
                <a:solidFill>
                  <a:schemeClr val="tx2"/>
                </a:solidFill>
                <a:latin typeface="+mj-lt"/>
                <a:ea typeface="+mj-ea"/>
                <a:cs typeface="+mj-cs"/>
              </a:defRPr>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r>
              <a:rPr lang="en-PH" smtClean="0"/>
              <a:t>MILESTONE 1: SPambase</a:t>
            </a:r>
            <a:endParaRPr lang="en-PH" dirty="0"/>
          </a:p>
        </p:txBody>
      </p:sp>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775</TotalTime>
  <Words>2895</Words>
  <Application>Microsoft Office PowerPoint</Application>
  <PresentationFormat>On-screen Show (16:9)</PresentationFormat>
  <Paragraphs>927</Paragraphs>
  <Slides>44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vt:lpstr>
      <vt:lpstr>Times New Roman</vt:lpstr>
      <vt:lpstr>Wingdings</vt:lpstr>
      <vt:lpstr>SimSun</vt:lpstr>
      <vt:lpstr>Arial</vt:lpstr>
      <vt:lpstr>Arial Black</vt:lpstr>
      <vt:lpstr>Roboto</vt:lpstr>
      <vt:lpstr>Essential</vt:lpstr>
      <vt:lpstr>Milestones 1 &amp; 2 - Analysis</vt:lpstr>
      <vt:lpstr>Dataset</vt:lpstr>
      <vt:lpstr>Goals</vt:lpstr>
      <vt:lpstr>Machine Learning Techniques</vt:lpstr>
      <vt:lpstr>Milestone 1</vt:lpstr>
      <vt:lpstr>Milestone 1: Spambase</vt:lpstr>
      <vt:lpstr>Milestone 1: Spambase</vt:lpstr>
      <vt:lpstr>MILESTONE 1: SPambase</vt:lpstr>
      <vt:lpstr>PowerPoint Presentation</vt:lpstr>
      <vt:lpstr>PowerPoint Presentation</vt:lpstr>
      <vt:lpstr>C. Discussion of Results</vt:lpstr>
      <vt:lpstr>PCA top 9</vt:lpstr>
      <vt:lpstr>PowerPoint Presentation</vt:lpstr>
      <vt:lpstr>MILEstone 1: SPAMBASE</vt:lpstr>
      <vt:lpstr>Milestone 1: Diabetic Retinopathy</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65</cp:revision>
  <dcterms:modified xsi:type="dcterms:W3CDTF">2016-04-06T11:26:13Z</dcterms:modified>
</cp:coreProperties>
</file>